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7" r:id="rId8"/>
    <p:sldId id="262" r:id="rId9"/>
    <p:sldId id="263" r:id="rId10"/>
    <p:sldId id="264" r:id="rId11"/>
    <p:sldId id="271" r:id="rId12"/>
    <p:sldId id="265" r:id="rId13"/>
    <p:sldId id="266" r:id="rId14"/>
    <p:sldId id="268" r:id="rId15"/>
    <p:sldId id="269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6/15/2022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Continuare il cammino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731461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Diocesi di Gorizia</a:t>
            </a:r>
          </a:p>
          <a:p>
            <a:r>
              <a:rPr lang="it-IT" sz="2800" dirty="0" smtClean="0">
                <a:solidFill>
                  <a:srgbClr val="C00000"/>
                </a:solidFill>
              </a:rPr>
              <a:t>15 giugno </a:t>
            </a:r>
            <a:r>
              <a:rPr lang="it-IT" sz="2800" dirty="0" smtClean="0">
                <a:solidFill>
                  <a:srgbClr val="C00000"/>
                </a:solidFill>
              </a:rPr>
              <a:t>2022	</a:t>
            </a:r>
            <a:endParaRPr lang="it-IT" sz="2800" dirty="0">
              <a:solidFill>
                <a:srgbClr val="C00000"/>
              </a:solidFill>
            </a:endParaRPr>
          </a:p>
          <a:p>
            <a:pPr algn="r"/>
            <a:r>
              <a:rPr lang="it-IT" sz="2400" dirty="0" smtClean="0">
                <a:solidFill>
                  <a:srgbClr val="C00000"/>
                </a:solidFill>
              </a:rPr>
              <a:t>Note a cura di Andrea </a:t>
            </a:r>
            <a:r>
              <a:rPr lang="it-IT" sz="2400" dirty="0" err="1" smtClean="0">
                <a:solidFill>
                  <a:srgbClr val="C00000"/>
                </a:solidFill>
              </a:rPr>
              <a:t>Peruffo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5910" y="484632"/>
            <a:ext cx="10545096" cy="1358916"/>
          </a:xfrm>
        </p:spPr>
        <p:txBody>
          <a:bodyPr/>
          <a:lstStyle/>
          <a:p>
            <a:r>
              <a:rPr lang="it-IT" dirty="0" smtClean="0"/>
              <a:t>Mondi da abitare… la nuova Nazareth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Autofit/>
          </a:bodyPr>
          <a:lstStyle/>
          <a:p>
            <a:r>
              <a:rPr lang="it-IT" dirty="0" smtClean="0"/>
              <a:t>Mi colpisce sempre di più la </a:t>
            </a:r>
            <a:r>
              <a:rPr lang="it-IT" sz="2400" b="1" dirty="0" smtClean="0">
                <a:solidFill>
                  <a:srgbClr val="C00000"/>
                </a:solidFill>
              </a:rPr>
              <a:t>vita nascosta di Gesù a Nazareth</a:t>
            </a:r>
            <a:r>
              <a:rPr lang="it-IT" dirty="0" smtClean="0"/>
              <a:t>… tempo di ascolto… dove Gesù </a:t>
            </a:r>
            <a:r>
              <a:rPr lang="it-IT" sz="2400" b="1" dirty="0" smtClean="0">
                <a:solidFill>
                  <a:srgbClr val="C00000"/>
                </a:solidFill>
              </a:rPr>
              <a:t>impara il linguaggio della vita </a:t>
            </a:r>
            <a:r>
              <a:rPr lang="it-IT" dirty="0" smtClean="0"/>
              <a:t>che poi troviamo nei Vangeli.</a:t>
            </a:r>
          </a:p>
          <a:p>
            <a:r>
              <a:rPr lang="it-IT" dirty="0" smtClean="0"/>
              <a:t>Quali sono oggi alcuni mondi/parole importanti? Il Papa ce ne dice molte….</a:t>
            </a:r>
          </a:p>
          <a:p>
            <a:r>
              <a:rPr lang="it-IT" dirty="0" smtClean="0"/>
              <a:t>Il mondo dell’ambiente</a:t>
            </a:r>
          </a:p>
          <a:p>
            <a:r>
              <a:rPr lang="it-IT" dirty="0" smtClean="0"/>
              <a:t>Il mondo del corpo</a:t>
            </a:r>
          </a:p>
          <a:p>
            <a:r>
              <a:rPr lang="it-IT" dirty="0" smtClean="0"/>
              <a:t>Il mondo delle emozioni</a:t>
            </a:r>
          </a:p>
          <a:p>
            <a:r>
              <a:rPr lang="it-IT" dirty="0" smtClean="0"/>
              <a:t>Il mondo delle relazioni</a:t>
            </a:r>
          </a:p>
          <a:p>
            <a:r>
              <a:rPr lang="it-IT" dirty="0" smtClean="0"/>
              <a:t>Il mondo della pace</a:t>
            </a:r>
          </a:p>
          <a:p>
            <a:r>
              <a:rPr lang="it-IT" dirty="0" smtClean="0"/>
              <a:t>Il mondo della rete</a:t>
            </a:r>
            <a:endParaRPr lang="it-IT" dirty="0"/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C00000"/>
                </a:solidFill>
              </a:rPr>
              <a:t>Non tutti devono fare tutto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Essere attrattivi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Mi piace pensare alle nostre comunità/parrocchie come a </a:t>
            </a:r>
            <a:r>
              <a:rPr lang="it-IT" sz="3200" b="1" dirty="0" smtClean="0">
                <a:solidFill>
                  <a:srgbClr val="C00000"/>
                </a:solidFill>
              </a:rPr>
              <a:t>isole di spiritualità e di dialogo</a:t>
            </a:r>
          </a:p>
          <a:p>
            <a:r>
              <a:rPr lang="it-IT" sz="2800" dirty="0" smtClean="0"/>
              <a:t>Adulti che hanno </a:t>
            </a:r>
            <a:r>
              <a:rPr lang="it-IT" sz="2800" b="1" dirty="0" smtClean="0">
                <a:solidFill>
                  <a:srgbClr val="C00000"/>
                </a:solidFill>
              </a:rPr>
              <a:t>integrato i diversi aspetti della vita</a:t>
            </a:r>
          </a:p>
          <a:p>
            <a:r>
              <a:rPr lang="it-IT" sz="2800" dirty="0" smtClean="0"/>
              <a:t>Persone che aiutano ad </a:t>
            </a:r>
            <a:r>
              <a:rPr lang="it-IT" sz="2800" b="1" dirty="0" smtClean="0">
                <a:solidFill>
                  <a:srgbClr val="C00000"/>
                </a:solidFill>
              </a:rPr>
              <a:t>incontrare Cristo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77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314671"/>
          </a:xfrm>
        </p:spPr>
        <p:txBody>
          <a:bodyPr/>
          <a:lstStyle/>
          <a:p>
            <a:r>
              <a:rPr lang="it-IT" dirty="0" smtClean="0"/>
              <a:t>Insieme…. protagonisti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26876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Un mondo contradditorio dove accanto </a:t>
            </a:r>
            <a:r>
              <a:rPr lang="it-IT" sz="2400" b="1" dirty="0" smtClean="0">
                <a:solidFill>
                  <a:srgbClr val="C00000"/>
                </a:solidFill>
              </a:rPr>
              <a:t>all’individualismo</a:t>
            </a:r>
            <a:r>
              <a:rPr lang="it-IT" sz="2400" dirty="0" smtClean="0"/>
              <a:t> e protagonismo della persona c’è anche il desiderio di </a:t>
            </a:r>
            <a:r>
              <a:rPr lang="it-IT" sz="2400" b="1" dirty="0" smtClean="0">
                <a:solidFill>
                  <a:srgbClr val="C00000"/>
                </a:solidFill>
              </a:rPr>
              <a:t>compagnia</a:t>
            </a:r>
            <a:r>
              <a:rPr lang="it-IT" sz="2400" dirty="0" smtClean="0"/>
              <a:t>, di presenza, di vicinanza.</a:t>
            </a:r>
          </a:p>
          <a:p>
            <a:r>
              <a:rPr lang="it-IT" sz="2400" dirty="0" smtClean="0"/>
              <a:t>Questo a mio parere si traduce in una duplice direttrice di lavoro:</a:t>
            </a:r>
          </a:p>
          <a:p>
            <a:r>
              <a:rPr lang="it-IT" sz="2400" dirty="0" smtClean="0"/>
              <a:t>Rafforzare </a:t>
            </a:r>
            <a:r>
              <a:rPr lang="it-IT" sz="2800" b="1" dirty="0" smtClean="0">
                <a:solidFill>
                  <a:srgbClr val="C00000"/>
                </a:solidFill>
              </a:rPr>
              <a:t>l’aspetto relazionale nelle nostre comunità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Dare spazio al </a:t>
            </a:r>
            <a:r>
              <a:rPr lang="it-IT" sz="2800" b="1" dirty="0" smtClean="0">
                <a:solidFill>
                  <a:srgbClr val="C00000"/>
                </a:solidFill>
              </a:rPr>
              <a:t>protagonismo</a:t>
            </a:r>
            <a:r>
              <a:rPr lang="it-IT" sz="2400" dirty="0" smtClean="0"/>
              <a:t> delle persone con le loro competenze.</a:t>
            </a:r>
          </a:p>
          <a:p>
            <a:endParaRPr lang="it-IT" dirty="0" smtClean="0"/>
          </a:p>
          <a:p>
            <a:pPr marL="0" indent="0" algn="ctr">
              <a:buNone/>
            </a:pPr>
            <a:r>
              <a:rPr lang="it-IT" sz="2800" b="1" dirty="0" smtClean="0">
                <a:solidFill>
                  <a:srgbClr val="C00000"/>
                </a:solidFill>
              </a:rPr>
              <a:t>Le due cose vanno temute in relazione…. </a:t>
            </a:r>
          </a:p>
          <a:p>
            <a:pPr marL="0" indent="0" algn="ctr">
              <a:buNone/>
            </a:pPr>
            <a:r>
              <a:rPr lang="it-IT" sz="2800" b="1" dirty="0">
                <a:solidFill>
                  <a:srgbClr val="C00000"/>
                </a:solidFill>
              </a:rPr>
              <a:t>c</a:t>
            </a:r>
            <a:r>
              <a:rPr lang="it-IT" sz="2800" b="1" dirty="0" smtClean="0">
                <a:solidFill>
                  <a:srgbClr val="C00000"/>
                </a:solidFill>
              </a:rPr>
              <a:t>osì un aspetto feconda l’altro</a:t>
            </a:r>
            <a:endParaRPr lang="it-I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52439"/>
          </a:xfrm>
        </p:spPr>
        <p:txBody>
          <a:bodyPr/>
          <a:lstStyle/>
          <a:p>
            <a:r>
              <a:rPr lang="it-IT" dirty="0" smtClean="0"/>
              <a:t>Lavorare insieme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633353"/>
          </a:xfrm>
        </p:spPr>
        <p:txBody>
          <a:bodyPr>
            <a:normAutofit/>
          </a:bodyPr>
          <a:lstStyle/>
          <a:p>
            <a:pPr lvl="0"/>
            <a:r>
              <a:rPr lang="it-IT" sz="3200" b="1" dirty="0">
                <a:solidFill>
                  <a:srgbClr val="C00000"/>
                </a:solidFill>
              </a:rPr>
              <a:t>Cosa aiuta a lavorare insieme</a:t>
            </a:r>
            <a:r>
              <a:rPr lang="it-IT" sz="2800" dirty="0"/>
              <a:t>? Cosa lo ostacola? Come crescere in questi atteggiamenti’</a:t>
            </a:r>
          </a:p>
          <a:p>
            <a:pPr lvl="0"/>
            <a:r>
              <a:rPr lang="it-IT" sz="2800" dirty="0"/>
              <a:t>Dentro alla complessità ci si deve avvalere di </a:t>
            </a:r>
            <a:r>
              <a:rPr lang="it-IT" sz="2800" b="1" dirty="0">
                <a:solidFill>
                  <a:srgbClr val="C00000"/>
                </a:solidFill>
              </a:rPr>
              <a:t>competenze diverse</a:t>
            </a:r>
            <a:r>
              <a:rPr lang="it-IT" sz="2800" dirty="0">
                <a:sym typeface="Wingdings" panose="05000000000000000000" pitchFamily="2" charset="2"/>
              </a:rPr>
              <a:t></a:t>
            </a:r>
            <a:r>
              <a:rPr lang="it-IT" sz="2800" dirty="0"/>
              <a:t> trovano spazio tutti i mezzi di partecipazione attiva.</a:t>
            </a:r>
          </a:p>
          <a:p>
            <a:pPr lvl="0"/>
            <a:r>
              <a:rPr lang="it-IT" sz="2800" dirty="0"/>
              <a:t>Il fare insieme è solo una questione di metodo o è anche un modo diverso di apprendere, di far crescere la comunità cristiana? </a:t>
            </a:r>
          </a:p>
          <a:p>
            <a:pPr lvl="0"/>
            <a:r>
              <a:rPr lang="it-IT" sz="2800" dirty="0"/>
              <a:t>Attenzione bifocale: alle </a:t>
            </a:r>
            <a:r>
              <a:rPr lang="it-IT" sz="2800" b="1" dirty="0">
                <a:solidFill>
                  <a:srgbClr val="C00000"/>
                </a:solidFill>
              </a:rPr>
              <a:t>dinamiche personali e a quelle dell’organizzazione.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65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381393"/>
            <a:ext cx="10058400" cy="1152439"/>
          </a:xfrm>
        </p:spPr>
        <p:txBody>
          <a:bodyPr/>
          <a:lstStyle/>
          <a:p>
            <a:r>
              <a:rPr lang="it-IT" dirty="0" smtClean="0"/>
              <a:t>Formazione generativa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1533833"/>
            <a:ext cx="10058400" cy="5191432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Oltre la trasmissione di contenuti</a:t>
            </a:r>
          </a:p>
          <a:p>
            <a:r>
              <a:rPr lang="it-IT" sz="2400" dirty="0" smtClean="0"/>
              <a:t>Nel gruppo si condividono, si cercano e si condividono dei nuovi significati</a:t>
            </a:r>
          </a:p>
          <a:p>
            <a:r>
              <a:rPr lang="it-IT" sz="2400" dirty="0" smtClean="0"/>
              <a:t>Detto in altri termini: </a:t>
            </a:r>
            <a:r>
              <a:rPr lang="it-IT" sz="2800" b="1" dirty="0" smtClean="0">
                <a:solidFill>
                  <a:srgbClr val="C00000"/>
                </a:solidFill>
              </a:rPr>
              <a:t>quello che stiamo facendo e vivendo cosa dice di noi e che senso assume per la mia vita e per la vita della comunità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Accanto a delle </a:t>
            </a:r>
            <a:r>
              <a:rPr lang="it-IT" sz="2400" b="1" dirty="0" smtClean="0">
                <a:solidFill>
                  <a:srgbClr val="C00000"/>
                </a:solidFill>
              </a:rPr>
              <a:t>pratiche</a:t>
            </a:r>
            <a:r>
              <a:rPr lang="it-IT" sz="2400" dirty="0" smtClean="0"/>
              <a:t> condivise c’è un </a:t>
            </a:r>
            <a:r>
              <a:rPr lang="it-IT" sz="2400" b="1" dirty="0" smtClean="0">
                <a:solidFill>
                  <a:srgbClr val="C00000"/>
                </a:solidFill>
              </a:rPr>
              <a:t>pensiero</a:t>
            </a:r>
            <a:r>
              <a:rPr lang="it-IT" sz="2400" dirty="0" smtClean="0"/>
              <a:t>, una capacità di riflettere, di fermarsi di costruire un senso.</a:t>
            </a:r>
          </a:p>
          <a:p>
            <a:r>
              <a:rPr lang="it-IT" sz="2400" dirty="0" smtClean="0"/>
              <a:t>L’idea sottesa è che l’apprendimento/la formazione </a:t>
            </a:r>
            <a:r>
              <a:rPr lang="it-IT" sz="2400" b="1" dirty="0" smtClean="0">
                <a:solidFill>
                  <a:srgbClr val="C00000"/>
                </a:solidFill>
              </a:rPr>
              <a:t>è una esperienza che avviene in un certo contesto relazionale, in una certa situazione di vita</a:t>
            </a:r>
            <a:r>
              <a:rPr lang="it-IT" sz="2400" dirty="0" smtClean="0"/>
              <a:t>. </a:t>
            </a:r>
          </a:p>
          <a:p>
            <a:endParaRPr lang="it-IT" sz="2400" dirty="0" smtClean="0"/>
          </a:p>
          <a:p>
            <a:pPr marL="0" indent="0" algn="ctr">
              <a:buNone/>
            </a:pPr>
            <a:r>
              <a:rPr lang="it-IT" sz="3000" b="1" dirty="0" smtClean="0">
                <a:solidFill>
                  <a:srgbClr val="C00000"/>
                </a:solidFill>
              </a:rPr>
              <a:t>L’apprendimento è una pratica sociale </a:t>
            </a:r>
          </a:p>
          <a:p>
            <a:pPr marL="0" indent="0" algn="ctr">
              <a:buNone/>
            </a:pPr>
            <a:r>
              <a:rPr lang="it-IT" sz="3000" b="1" dirty="0" smtClean="0">
                <a:solidFill>
                  <a:srgbClr val="C00000"/>
                </a:solidFill>
              </a:rPr>
              <a:t>costruita in una contesto intersoggettivo</a:t>
            </a:r>
            <a:endParaRPr lang="it-IT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85174"/>
          </a:xfrm>
        </p:spPr>
        <p:txBody>
          <a:bodyPr/>
          <a:lstStyle/>
          <a:p>
            <a:r>
              <a:rPr lang="it-IT" dirty="0" smtClean="0"/>
              <a:t>Oltre il mito del gruppo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1578077"/>
            <a:ext cx="10058400" cy="5132439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Cosa succede quando si vive un’esperienza di gruppo?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/>
              <a:t>il singolo può sentirsi capito, accolto oppure minacciato e a disagio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/>
              <a:t>può vedere come la propria idea trovi/non trovi spazio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/>
              <a:t>ci possono essere atteggiamenti egocentrici di autosufficienza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/>
              <a:t>ci può essere disinteresse per quello che il gruppo sta vivendo e per i temi che si portano avanti perché preoccupati da altre cose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/>
              <a:t>ci possono essere resistenze ai cambiamenti proposti in nome di qualche principio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/>
              <a:t>ci può essere la memoria di esperienze precedenti positive/negative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/>
              <a:t>resistenze ad assumere nuovi impegni ma incapacità a tirarsi indietro per varie </a:t>
            </a:r>
            <a:r>
              <a:rPr lang="it-IT" sz="2400" dirty="0" smtClean="0"/>
              <a:t>paure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1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75458"/>
          </a:xfrm>
        </p:spPr>
        <p:txBody>
          <a:bodyPr/>
          <a:lstStyle/>
          <a:p>
            <a:r>
              <a:rPr lang="it-IT" dirty="0" smtClean="0"/>
              <a:t>Ascolto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0658" y="1460090"/>
            <a:ext cx="10287590" cy="5161936"/>
          </a:xfrm>
        </p:spPr>
        <p:txBody>
          <a:bodyPr>
            <a:normAutofit fontScale="92500"/>
          </a:bodyPr>
          <a:lstStyle/>
          <a:p>
            <a:pPr lvl="0"/>
            <a:r>
              <a:rPr lang="it-IT" sz="2400" dirty="0"/>
              <a:t>Vivo un atteggiamento di </a:t>
            </a:r>
            <a:r>
              <a:rPr lang="it-IT" sz="2800" b="1" i="1" dirty="0">
                <a:solidFill>
                  <a:srgbClr val="C00000"/>
                </a:solidFill>
              </a:rPr>
              <a:t>difesa e/o di fiducia</a:t>
            </a:r>
            <a:r>
              <a:rPr lang="it-IT" sz="2800" b="1" dirty="0">
                <a:solidFill>
                  <a:srgbClr val="C00000"/>
                </a:solidFill>
              </a:rPr>
              <a:t> verso l’altro</a:t>
            </a:r>
            <a:r>
              <a:rPr lang="it-IT" sz="2400" dirty="0"/>
              <a:t>? (Cfr. l’atteggiamento fiducioso del cieco </a:t>
            </a:r>
            <a:r>
              <a:rPr lang="it-IT" sz="2400" dirty="0" err="1"/>
              <a:t>Bartimeo</a:t>
            </a:r>
            <a:r>
              <a:rPr lang="it-IT" sz="2400" dirty="0"/>
              <a:t> verso Gesù in Mc 10,46-52</a:t>
            </a:r>
            <a:r>
              <a:rPr lang="it-IT" sz="2400" dirty="0" smtClean="0"/>
              <a:t>)</a:t>
            </a:r>
            <a:endParaRPr lang="it-IT" sz="2400" dirty="0"/>
          </a:p>
          <a:p>
            <a:pPr lvl="0"/>
            <a:r>
              <a:rPr lang="it-IT" sz="2400" dirty="0"/>
              <a:t>Vivo un atteggiamento di </a:t>
            </a:r>
            <a:r>
              <a:rPr lang="it-IT" sz="2600" b="1" i="1" dirty="0">
                <a:solidFill>
                  <a:srgbClr val="C00000"/>
                </a:solidFill>
              </a:rPr>
              <a:t>valutazione e/o di accettazione</a:t>
            </a:r>
            <a:r>
              <a:rPr lang="it-IT" sz="2600" b="1" dirty="0">
                <a:solidFill>
                  <a:srgbClr val="C00000"/>
                </a:solidFill>
              </a:rPr>
              <a:t> </a:t>
            </a:r>
            <a:r>
              <a:rPr lang="it-IT" sz="2400" dirty="0"/>
              <a:t>di quello che l’altro dice? (Cfr. una parte del dialogo fra i farisei e il cieco nato in </a:t>
            </a:r>
            <a:r>
              <a:rPr lang="it-IT" sz="2400" dirty="0" err="1"/>
              <a:t>Gv</a:t>
            </a:r>
            <a:r>
              <a:rPr lang="it-IT" sz="2400" dirty="0"/>
              <a:t> 9,13-18a</a:t>
            </a:r>
            <a:r>
              <a:rPr lang="it-IT" sz="2400" dirty="0" smtClean="0"/>
              <a:t>).</a:t>
            </a:r>
            <a:endParaRPr lang="it-IT" sz="2400" dirty="0"/>
          </a:p>
          <a:p>
            <a:pPr lvl="0"/>
            <a:r>
              <a:rPr lang="it-IT" sz="2400" dirty="0"/>
              <a:t>Vivo un atteggiamento di </a:t>
            </a:r>
            <a:r>
              <a:rPr lang="it-IT" sz="2600" b="1" i="1" dirty="0">
                <a:solidFill>
                  <a:srgbClr val="C00000"/>
                </a:solidFill>
              </a:rPr>
              <a:t>inflessibilità e/o di flessibilità</a:t>
            </a:r>
            <a:r>
              <a:rPr lang="it-IT" sz="2600" b="1" dirty="0">
                <a:solidFill>
                  <a:srgbClr val="C00000"/>
                </a:solidFill>
              </a:rPr>
              <a:t> </a:t>
            </a:r>
            <a:r>
              <a:rPr lang="it-IT" sz="2400" dirty="0"/>
              <a:t>verso la persona che mi sta davanti? (Cfr. il diverso atteggiamento di Gesù e del fariseo verso la peccatrice in Lc 7,36-39</a:t>
            </a:r>
            <a:r>
              <a:rPr lang="it-IT" sz="2400" dirty="0" smtClean="0"/>
              <a:t>).</a:t>
            </a:r>
            <a:endParaRPr lang="it-IT" sz="2400" dirty="0"/>
          </a:p>
          <a:p>
            <a:pPr lvl="0"/>
            <a:r>
              <a:rPr lang="it-IT" sz="2400" dirty="0"/>
              <a:t>Vivo un atteggiamento di </a:t>
            </a:r>
            <a:r>
              <a:rPr lang="it-IT" sz="2400" b="1" i="1" dirty="0">
                <a:solidFill>
                  <a:srgbClr val="C00000"/>
                </a:solidFill>
              </a:rPr>
              <a:t>disponibilità ad ascoltare </a:t>
            </a:r>
            <a:r>
              <a:rPr lang="it-IT" sz="2400" dirty="0"/>
              <a:t>prima ancora che a </a:t>
            </a:r>
            <a:r>
              <a:rPr lang="it-IT" sz="2400" i="1" dirty="0"/>
              <a:t>parlare</a:t>
            </a:r>
            <a:r>
              <a:rPr lang="it-IT" sz="2400" dirty="0"/>
              <a:t>? (Cfr. il primo  e fondamentale comandamento di Israele nel </a:t>
            </a:r>
            <a:r>
              <a:rPr lang="it-IT" sz="2400" dirty="0" err="1"/>
              <a:t>Deut</a:t>
            </a:r>
            <a:r>
              <a:rPr lang="it-IT" sz="2400" dirty="0"/>
              <a:t> 6,4-8</a:t>
            </a:r>
            <a:r>
              <a:rPr lang="it-IT" sz="2400" dirty="0" smtClean="0"/>
              <a:t>)</a:t>
            </a:r>
            <a:endParaRPr lang="it-IT" sz="2400" dirty="0"/>
          </a:p>
          <a:p>
            <a:pPr lvl="0"/>
            <a:r>
              <a:rPr lang="it-IT" sz="2400" dirty="0"/>
              <a:t>Vivo un atteggiamento di </a:t>
            </a:r>
            <a:r>
              <a:rPr lang="it-IT" sz="2400" b="1" i="1" dirty="0">
                <a:solidFill>
                  <a:srgbClr val="C00000"/>
                </a:solidFill>
              </a:rPr>
              <a:t>competizione e/o di collaborazione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dirty="0"/>
              <a:t>verso il progetto comune? (Cfr. il dialogo di Gesù con i suoi discepoli sull’essere i primi in Mc 9,33-36</a:t>
            </a:r>
            <a:r>
              <a:rPr lang="it-IT" sz="2400" dirty="0" smtClean="0"/>
              <a:t>).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15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insieme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b="1" dirty="0">
                <a:solidFill>
                  <a:srgbClr val="C00000"/>
                </a:solidFill>
              </a:rPr>
              <a:t>Progettazione partecipata non è qualcosa di automatico </a:t>
            </a:r>
            <a:r>
              <a:rPr lang="it-IT" sz="2800" dirty="0"/>
              <a:t>ma che si sviluppa per piccoli passi attraverso fasi e azioni precise con obbiettivi chiari e possibili e favorendo le motivazioni dei singoli.</a:t>
            </a:r>
          </a:p>
          <a:p>
            <a:r>
              <a:rPr lang="it-IT" sz="2800" dirty="0"/>
              <a:t>Per fare tutto questo sembra essere fondamentale essere </a:t>
            </a:r>
            <a:r>
              <a:rPr lang="it-IT" sz="2800" b="1" dirty="0">
                <a:solidFill>
                  <a:srgbClr val="C00000"/>
                </a:solidFill>
              </a:rPr>
              <a:t>disposti a lasciarsi coinvolgere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/>
              <a:t>e sorprendere dagli altri. E’ importante coinvolgere fin dall’inizio le persone quando sul tavolo c’è solo un’idea abbastanza informe e alcune alternative sono ancora possibili.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63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Progettazione partecipata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4181" y="1828800"/>
            <a:ext cx="10494067" cy="4660490"/>
          </a:xfrm>
        </p:spPr>
        <p:txBody>
          <a:bodyPr>
            <a:normAutofit/>
          </a:bodyPr>
          <a:lstStyle/>
          <a:p>
            <a:r>
              <a:rPr lang="it-IT" dirty="0"/>
              <a:t>In questo percorso un passo importante è la capacità di </a:t>
            </a:r>
            <a:r>
              <a:rPr lang="it-IT" b="1" dirty="0">
                <a:solidFill>
                  <a:srgbClr val="C00000"/>
                </a:solidFill>
              </a:rPr>
              <a:t>comunicazione e condivisione delle informazioni</a:t>
            </a:r>
            <a:r>
              <a:rPr lang="it-IT" dirty="0"/>
              <a:t>. </a:t>
            </a:r>
            <a:r>
              <a:rPr lang="it-IT" dirty="0" smtClean="0"/>
              <a:t>In </a:t>
            </a:r>
            <a:r>
              <a:rPr lang="it-IT" dirty="0"/>
              <a:t>una logica di partecipazione invece è fondamentale che tutti abbiamo le stesse informazioni in modo che il confronto possa essere autentico e </a:t>
            </a:r>
            <a:r>
              <a:rPr lang="it-IT" dirty="0" smtClean="0"/>
              <a:t>reale.</a:t>
            </a:r>
          </a:p>
          <a:p>
            <a:r>
              <a:rPr lang="it-IT" dirty="0"/>
              <a:t>L’idea che sta alla base di questo processo è quella del </a:t>
            </a:r>
            <a:r>
              <a:rPr lang="it-IT" b="1" dirty="0">
                <a:solidFill>
                  <a:srgbClr val="C00000"/>
                </a:solidFill>
              </a:rPr>
              <a:t>contributo reale che ciascuno può dare perché il risultato finale sia migliore di quello che si potrebbe aver avuto in un processo decisionale diverso.</a:t>
            </a:r>
          </a:p>
          <a:p>
            <a:r>
              <a:rPr lang="it-IT" dirty="0"/>
              <a:t>E’ pure importante che si </a:t>
            </a:r>
            <a:r>
              <a:rPr lang="it-IT" sz="2400" b="1" dirty="0">
                <a:solidFill>
                  <a:srgbClr val="C00000"/>
                </a:solidFill>
              </a:rPr>
              <a:t>impari ad ascoltarsi e a capirsi davvero e che tutti possano esprimersi. </a:t>
            </a:r>
          </a:p>
          <a:p>
            <a:r>
              <a:rPr lang="it-IT" dirty="0"/>
              <a:t>Per favorire questo conviene dividere il gruppo in piccoli gruppetti dove viene favorita l’informalità e la possibilità di parlarsi.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8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Attività Pratica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Potrebbe essere bello/utile in un processo di integrazione fra realtà diverse usare </a:t>
            </a:r>
            <a:r>
              <a:rPr lang="it-IT" sz="2800" b="1" dirty="0" smtClean="0">
                <a:solidFill>
                  <a:srgbClr val="C00000"/>
                </a:solidFill>
              </a:rPr>
              <a:t>tecniche di scrittura collettiva</a:t>
            </a:r>
            <a:r>
              <a:rPr lang="it-IT" sz="2800" dirty="0" smtClean="0"/>
              <a:t>… per esempio  la storia della nostra comunità negli ultimi 5 anni.</a:t>
            </a:r>
          </a:p>
          <a:p>
            <a:r>
              <a:rPr lang="it-IT" sz="2800" dirty="0" smtClean="0"/>
              <a:t>Un lavoro che poi andrebbe condiviso con la comunità vicina per farsi conoscere e provare  camminare insieme.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895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52439"/>
          </a:xfrm>
        </p:spPr>
        <p:txBody>
          <a:bodyPr/>
          <a:lstStyle/>
          <a:p>
            <a:r>
              <a:rPr lang="it-IT" dirty="0" err="1" smtClean="0"/>
              <a:t>Evangelii</a:t>
            </a:r>
            <a:r>
              <a:rPr lang="it-IT" dirty="0" smtClean="0"/>
              <a:t> </a:t>
            </a:r>
            <a:r>
              <a:rPr lang="it-IT" dirty="0" err="1" smtClean="0"/>
              <a:t>Gaudium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9432" y="1637071"/>
            <a:ext cx="11326762" cy="4984955"/>
          </a:xfrm>
        </p:spPr>
        <p:txBody>
          <a:bodyPr>
            <a:noAutofit/>
          </a:bodyPr>
          <a:lstStyle/>
          <a:p>
            <a:r>
              <a:rPr lang="it-IT" sz="2800" dirty="0" smtClean="0"/>
              <a:t> 84. La </a:t>
            </a:r>
            <a:r>
              <a:rPr lang="it-IT" sz="2800" dirty="0"/>
              <a:t>gioia del Vangelo è quella che niente e nessuno ci potrà mai togliere (</a:t>
            </a:r>
            <a:r>
              <a:rPr lang="it-IT" sz="2800" dirty="0" err="1"/>
              <a:t>cfr</a:t>
            </a:r>
            <a:r>
              <a:rPr lang="it-IT" sz="2800" dirty="0"/>
              <a:t> </a:t>
            </a:r>
            <a:r>
              <a:rPr lang="it-IT" sz="2800" i="1" dirty="0" err="1"/>
              <a:t>Gv</a:t>
            </a:r>
            <a:r>
              <a:rPr lang="it-IT" sz="2800" dirty="0"/>
              <a:t> 16,22). </a:t>
            </a:r>
            <a:r>
              <a:rPr lang="it-IT" sz="2800" b="1" dirty="0">
                <a:solidFill>
                  <a:srgbClr val="C00000"/>
                </a:solidFill>
              </a:rPr>
              <a:t>I mali del nostro mondo – e quelli della Chiesa – non dovrebbero essere scuse per ridurre il nostro impegno e il nostro fervore</a:t>
            </a:r>
            <a:r>
              <a:rPr lang="it-IT" sz="2800" dirty="0"/>
              <a:t>. Consideriamoli come sfide per crescere. </a:t>
            </a:r>
          </a:p>
          <a:p>
            <a:r>
              <a:rPr lang="it-IT" sz="2800" dirty="0" smtClean="0"/>
              <a:t>85. Una </a:t>
            </a:r>
            <a:r>
              <a:rPr lang="it-IT" sz="2800" b="1" dirty="0">
                <a:solidFill>
                  <a:srgbClr val="C00000"/>
                </a:solidFill>
              </a:rPr>
              <a:t>delle tentazioni più serie </a:t>
            </a:r>
            <a:r>
              <a:rPr lang="it-IT" sz="2800" dirty="0"/>
              <a:t>che soffocano il fervore e l’audacia </a:t>
            </a:r>
            <a:r>
              <a:rPr lang="it-IT" sz="2800" b="1" dirty="0">
                <a:solidFill>
                  <a:srgbClr val="C00000"/>
                </a:solidFill>
              </a:rPr>
              <a:t>è il senso di sconfitta, che ci trasforma in pessimisti scontenti e disincantati dalla faccia scura</a:t>
            </a:r>
            <a:r>
              <a:rPr lang="it-IT" sz="2800" dirty="0"/>
              <a:t>. Nessuno può intraprendere una battaglia se in anticipo non confida pienamente nel trionfo. Chi comincia senza fiducia ha perso in anticipo metà della battaglia e sotterra i propri talenti. Anche se con la dolorosa consapevolezza delle proprie fragilità, bisogna andare avanti senza darsi per </a:t>
            </a:r>
            <a:r>
              <a:rPr lang="it-IT" sz="2800" dirty="0" smtClean="0"/>
              <a:t>vinti.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59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37691"/>
          </a:xfrm>
        </p:spPr>
        <p:txBody>
          <a:bodyPr/>
          <a:lstStyle/>
          <a:p>
            <a:r>
              <a:rPr lang="it-IT" dirty="0" err="1" smtClean="0"/>
              <a:t>Evangelii</a:t>
            </a:r>
            <a:r>
              <a:rPr lang="it-IT" dirty="0" smtClean="0"/>
              <a:t> </a:t>
            </a:r>
            <a:r>
              <a:rPr lang="it-IT" dirty="0" err="1" smtClean="0"/>
              <a:t>Gaudium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9213" y="1622323"/>
            <a:ext cx="11105535" cy="4549877"/>
          </a:xfrm>
        </p:spPr>
        <p:txBody>
          <a:bodyPr>
            <a:noAutofit/>
          </a:bodyPr>
          <a:lstStyle/>
          <a:p>
            <a:r>
              <a:rPr lang="it-IT" sz="2400" dirty="0" smtClean="0"/>
              <a:t>86. È </a:t>
            </a:r>
            <a:r>
              <a:rPr lang="it-IT" sz="2400" dirty="0"/>
              <a:t>evidente che </a:t>
            </a:r>
            <a:r>
              <a:rPr lang="it-IT" sz="2400" b="1" dirty="0">
                <a:solidFill>
                  <a:srgbClr val="C00000"/>
                </a:solidFill>
              </a:rPr>
              <a:t>in alcuni luoghi si è prodotta una “desertificazione” spirituale,</a:t>
            </a:r>
            <a:r>
              <a:rPr lang="it-IT" sz="2400" dirty="0"/>
              <a:t> frutto del progetto di società che vogliono costruirsi senza Dio o che distruggono le loro radici cristiane. Lì «</a:t>
            </a:r>
            <a:r>
              <a:rPr lang="it-IT" sz="2400" b="1" dirty="0">
                <a:solidFill>
                  <a:srgbClr val="C00000"/>
                </a:solidFill>
              </a:rPr>
              <a:t>il mondo cristiano sta diventando sterile,</a:t>
            </a:r>
            <a:r>
              <a:rPr lang="it-IT" sz="2400" dirty="0"/>
              <a:t> e si esaurisce, come una terra </a:t>
            </a:r>
            <a:r>
              <a:rPr lang="it-IT" sz="2400" dirty="0" err="1"/>
              <a:t>supersfruttata</a:t>
            </a:r>
            <a:r>
              <a:rPr lang="it-IT" sz="2400" dirty="0"/>
              <a:t> che si trasforma in sabbia</a:t>
            </a:r>
            <a:r>
              <a:rPr lang="it-IT" sz="2400" dirty="0" smtClean="0"/>
              <a:t>»</a:t>
            </a:r>
            <a:endParaRPr lang="it-IT" sz="2400" dirty="0"/>
          </a:p>
          <a:p>
            <a:r>
              <a:rPr lang="it-IT" sz="2400" dirty="0" smtClean="0"/>
              <a:t>87. Nel </a:t>
            </a:r>
            <a:r>
              <a:rPr lang="it-IT" sz="2400" dirty="0"/>
              <a:t>deserto si torna a scoprire il valore di </a:t>
            </a:r>
            <a:r>
              <a:rPr lang="it-IT" sz="2400" b="1" dirty="0">
                <a:solidFill>
                  <a:srgbClr val="C00000"/>
                </a:solidFill>
              </a:rPr>
              <a:t>ciò che è essenziale </a:t>
            </a:r>
            <a:r>
              <a:rPr lang="it-IT" sz="2400" dirty="0"/>
              <a:t>per vivere; così nel mondo contemporaneo sono innumerevoli i segni, spesso manifestati </a:t>
            </a:r>
            <a:r>
              <a:rPr lang="it-IT" sz="2400" b="1" dirty="0">
                <a:solidFill>
                  <a:srgbClr val="C00000"/>
                </a:solidFill>
              </a:rPr>
              <a:t>in forma implicita o negativa, della sete di Dio, del senso ultimo della vita.</a:t>
            </a:r>
            <a:r>
              <a:rPr lang="it-IT" sz="2400" dirty="0"/>
              <a:t> E nel deserto c’è bisogno soprattutto di persone di fede che, con la loro stessa vita, indichino la via verso la Terra promessa e così tengono viva la speranza</a:t>
            </a:r>
            <a:r>
              <a:rPr lang="it-IT" sz="2400" dirty="0" smtClean="0"/>
              <a:t>». In </a:t>
            </a:r>
            <a:r>
              <a:rPr lang="it-IT" sz="2400" dirty="0"/>
              <a:t>ogni caso, in </a:t>
            </a:r>
            <a:r>
              <a:rPr lang="it-IT" sz="2400" b="1" dirty="0">
                <a:solidFill>
                  <a:srgbClr val="C00000"/>
                </a:solidFill>
              </a:rPr>
              <a:t>quelle circostanze siamo chiamati ad essere persone-anfore per dare da bere agli altri. </a:t>
            </a:r>
            <a:r>
              <a:rPr lang="it-IT" sz="2400" dirty="0" smtClean="0"/>
              <a:t>Non </a:t>
            </a:r>
            <a:r>
              <a:rPr lang="it-IT" sz="2400" dirty="0"/>
              <a:t>lasciamoci rubare la speranza!</a:t>
            </a:r>
          </a:p>
        </p:txBody>
      </p:sp>
    </p:spTree>
    <p:extLst>
      <p:ext uri="{BB962C8B-B14F-4D97-AF65-F5344CB8AC3E}">
        <p14:creationId xmlns:p14="http://schemas.microsoft.com/office/powerpoint/2010/main" val="30491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99923"/>
          </a:xfrm>
        </p:spPr>
        <p:txBody>
          <a:bodyPr/>
          <a:lstStyle/>
          <a:p>
            <a:r>
              <a:rPr lang="it-IT" dirty="0" err="1" smtClean="0"/>
              <a:t>Evangelii</a:t>
            </a:r>
            <a:r>
              <a:rPr lang="it-IT" dirty="0" smtClean="0"/>
              <a:t> </a:t>
            </a:r>
            <a:r>
              <a:rPr lang="it-IT" dirty="0" err="1" smtClean="0"/>
              <a:t>gaudium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9432" y="2121407"/>
            <a:ext cx="10884310" cy="4412127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82 Il </a:t>
            </a:r>
            <a:r>
              <a:rPr lang="it-IT" sz="2800" b="1" dirty="0">
                <a:solidFill>
                  <a:srgbClr val="C00000"/>
                </a:solidFill>
              </a:rPr>
              <a:t>problema non sempre è l’eccesso di attività, ma soprattutto sono le attività vissute male, senza le motivazioni adeguate, senza una spiritualità </a:t>
            </a:r>
            <a:r>
              <a:rPr lang="it-IT" sz="2400" dirty="0"/>
              <a:t>che permei l’azione e la renda desiderabile. Da qui deriva che i doveri stanchino più di quanto sia ragionevole, e a volte facciano ammalare. Non si tratta di una fatica serena, ma tesa, pesante, insoddisfatta e, in definitiva, non accettata. </a:t>
            </a:r>
            <a:endParaRPr lang="it-IT" sz="2400" dirty="0" smtClean="0"/>
          </a:p>
          <a:p>
            <a:r>
              <a:rPr lang="it-IT" sz="2400" dirty="0"/>
              <a:t>Così prende forma la più grande minaccia, che «</a:t>
            </a:r>
            <a:r>
              <a:rPr lang="it-IT" sz="2400" b="1" dirty="0">
                <a:solidFill>
                  <a:srgbClr val="C00000"/>
                </a:solidFill>
              </a:rPr>
              <a:t>è il grigio pragmatismo della vita quotidiana della Chiesa</a:t>
            </a:r>
            <a:r>
              <a:rPr lang="it-IT" sz="2400" dirty="0"/>
              <a:t>, nel quale tutto apparentemente procede nella normalità, mentre in realtà la fede si va logorando e degenerando nella </a:t>
            </a:r>
            <a:r>
              <a:rPr lang="it-IT" sz="2400" dirty="0" smtClean="0"/>
              <a:t>meschinità </a:t>
            </a:r>
            <a:r>
              <a:rPr lang="it-IT" sz="2400" dirty="0"/>
              <a:t>Si sviluppa la psicologia della tomba, che poco a poco trasforma i cristiani in mummie da museo. </a:t>
            </a:r>
            <a:r>
              <a:rPr lang="it-IT" sz="2400" dirty="0" smtClean="0"/>
              <a:t>Per </a:t>
            </a:r>
            <a:r>
              <a:rPr lang="it-IT" sz="2400" dirty="0"/>
              <a:t>tutto ciò mi permetto di insistere: non lasciamoci rubare la gioia dell’evangelizzazione!</a:t>
            </a:r>
          </a:p>
        </p:txBody>
      </p:sp>
    </p:spTree>
    <p:extLst>
      <p:ext uri="{BB962C8B-B14F-4D97-AF65-F5344CB8AC3E}">
        <p14:creationId xmlns:p14="http://schemas.microsoft.com/office/powerpoint/2010/main" val="10773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Incertezza…. O precarietà?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530115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La parola «</a:t>
            </a:r>
            <a:r>
              <a:rPr lang="it-IT" sz="2800" b="1" dirty="0" smtClean="0">
                <a:solidFill>
                  <a:srgbClr val="C00000"/>
                </a:solidFill>
              </a:rPr>
              <a:t>incertezza</a:t>
            </a:r>
            <a:r>
              <a:rPr lang="it-IT" sz="2400" dirty="0" smtClean="0"/>
              <a:t>» è una parola/esperienza centrale di questo tempo.</a:t>
            </a:r>
          </a:p>
          <a:p>
            <a:r>
              <a:rPr lang="it-IT" sz="2400" dirty="0" smtClean="0"/>
              <a:t>Ci fa paura eppure è </a:t>
            </a:r>
            <a:r>
              <a:rPr lang="it-IT" sz="2400" b="1" dirty="0" smtClean="0">
                <a:solidFill>
                  <a:srgbClr val="C00000"/>
                </a:solidFill>
              </a:rPr>
              <a:t>legata a quel cambiamento d’epoca </a:t>
            </a:r>
            <a:r>
              <a:rPr lang="it-IT" sz="2400" dirty="0" smtClean="0"/>
              <a:t>che stiamo vivendo.</a:t>
            </a:r>
          </a:p>
          <a:p>
            <a:r>
              <a:rPr lang="it-IT" sz="2400" dirty="0" smtClean="0"/>
              <a:t>La pandemia e la guerra stanno accentuando questo tipo di sentimento.</a:t>
            </a:r>
            <a:endParaRPr lang="it-IT" sz="2400" dirty="0"/>
          </a:p>
          <a:p>
            <a:r>
              <a:rPr lang="it-IT" sz="2400" dirty="0"/>
              <a:t>I</a:t>
            </a:r>
            <a:r>
              <a:rPr lang="it-IT" sz="2400" dirty="0" smtClean="0"/>
              <a:t>l </a:t>
            </a:r>
            <a:r>
              <a:rPr lang="it-IT" sz="2400" dirty="0"/>
              <a:t>mondo reale, non quello dei sogni o delle favole a lieto fine, ha in sé situazioni di fatica, di prova e o di turbamento. Questo è anche il mondo del Vangelo e della fede. </a:t>
            </a:r>
            <a:r>
              <a:rPr lang="it-IT" sz="2400" dirty="0">
                <a:solidFill>
                  <a:srgbClr val="C00000"/>
                </a:solidFill>
              </a:rPr>
              <a:t>Credere in Dio, il Padre di Gesù Cristo non vuol dire avere una corsia privilegiata nel viaggio della vita. </a:t>
            </a:r>
            <a:r>
              <a:rPr lang="it-IT" sz="2400" dirty="0"/>
              <a:t>Il credente non ha risposte facili o una vita felice… e questo vale anche per quella parte del mondo occidentale che per troppo tempo si era illusa di poter avere una assicurazione su tutto.</a:t>
            </a:r>
            <a:endParaRPr lang="it-IT" sz="24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39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sfida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U</a:t>
            </a:r>
            <a:r>
              <a:rPr lang="it-IT" sz="2400" dirty="0" smtClean="0"/>
              <a:t>na </a:t>
            </a:r>
            <a:r>
              <a:rPr lang="it-IT" sz="2400" dirty="0"/>
              <a:t>via che dobbiamo percorrere è quella del </a:t>
            </a:r>
            <a:r>
              <a:rPr lang="it-IT" sz="2400" b="1" dirty="0">
                <a:solidFill>
                  <a:srgbClr val="C00000"/>
                </a:solidFill>
              </a:rPr>
              <a:t>camminare insieme a tutti i livelli</a:t>
            </a:r>
            <a:r>
              <a:rPr lang="it-IT" sz="2400" dirty="0">
                <a:solidFill>
                  <a:srgbClr val="C00000"/>
                </a:solidFill>
              </a:rPr>
              <a:t>. </a:t>
            </a:r>
            <a:r>
              <a:rPr lang="it-IT" sz="2400" dirty="0"/>
              <a:t>Forse dietro a tante angosce e turbamenti c’è la grande paura della solitudine. Pieni di tante cose ci sentiamo più soli e in balia degli eventi. E allora l’invito è </a:t>
            </a:r>
            <a:r>
              <a:rPr lang="it-IT" sz="2400" dirty="0">
                <a:solidFill>
                  <a:srgbClr val="C00000"/>
                </a:solidFill>
              </a:rPr>
              <a:t>a </a:t>
            </a:r>
            <a:r>
              <a:rPr lang="it-IT" sz="2400" b="1" dirty="0">
                <a:solidFill>
                  <a:srgbClr val="C00000"/>
                </a:solidFill>
              </a:rPr>
              <a:t>costruire una rete di relazioni, di solidarietà, di vicinanza capace di affrontare l’incertezza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/>
              <a:t>di non poter avere la vita e il futuro pienamente nelle nostre </a:t>
            </a:r>
            <a:r>
              <a:rPr lang="it-IT" sz="2400" dirty="0" smtClean="0"/>
              <a:t>mani.</a:t>
            </a:r>
          </a:p>
          <a:p>
            <a:r>
              <a:rPr lang="it-IT" sz="2400" dirty="0" smtClean="0"/>
              <a:t>Non so se questo lo si possa fare in parrocchia così com’è ora, negli oratori o in altri contesti… E’ chiaro che il </a:t>
            </a:r>
            <a:r>
              <a:rPr lang="it-IT" sz="2800" b="1" dirty="0" smtClean="0">
                <a:solidFill>
                  <a:srgbClr val="C00000"/>
                </a:solidFill>
              </a:rPr>
              <a:t>luogo</a:t>
            </a:r>
            <a:r>
              <a:rPr lang="it-IT" sz="2400" dirty="0" smtClean="0"/>
              <a:t> non è solo uno </a:t>
            </a:r>
            <a:r>
              <a:rPr lang="it-IT" sz="2400" dirty="0" smtClean="0">
                <a:solidFill>
                  <a:srgbClr val="C00000"/>
                </a:solidFill>
              </a:rPr>
              <a:t>spazio ma è la presenza di persone che si prendono cura, che ascoltano, che sono vicine, che perdono tempo con gratuità. In altre parole serve una casa.</a:t>
            </a:r>
          </a:p>
          <a:p>
            <a:pPr marL="0" indent="0">
              <a:buNone/>
            </a:pP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70426"/>
          </a:xfrm>
        </p:spPr>
        <p:txBody>
          <a:bodyPr/>
          <a:lstStyle/>
          <a:p>
            <a:r>
              <a:rPr lang="it-IT" dirty="0" smtClean="0"/>
              <a:t>Cercatori di 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8929" y="1961535"/>
            <a:ext cx="10958052" cy="4210665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Proviamo ad andare</a:t>
            </a:r>
            <a:r>
              <a:rPr lang="it-IT" sz="2400" dirty="0" smtClean="0"/>
              <a:t> </a:t>
            </a:r>
            <a:r>
              <a:rPr lang="it-IT" sz="2400" dirty="0" smtClean="0"/>
              <a:t>di là delle pratiche </a:t>
            </a:r>
            <a:r>
              <a:rPr lang="it-IT" sz="2400" dirty="0" smtClean="0"/>
              <a:t>religiose che sono in grossa difficoltà</a:t>
            </a:r>
            <a:endParaRPr lang="it-IT" sz="2400" dirty="0" smtClean="0"/>
          </a:p>
          <a:p>
            <a:r>
              <a:rPr lang="it-IT" sz="2600" b="1" dirty="0" smtClean="0">
                <a:solidFill>
                  <a:srgbClr val="FF0000"/>
                </a:solidFill>
              </a:rPr>
              <a:t>Cercatori di Dio</a:t>
            </a:r>
            <a:r>
              <a:rPr lang="it-IT" sz="2400" dirty="0" smtClean="0"/>
              <a:t>. Un mondo di persone che magari non frequentano i nostri ambienti ma </a:t>
            </a:r>
            <a:r>
              <a:rPr lang="it-IT" sz="2400" b="1" dirty="0" smtClean="0">
                <a:solidFill>
                  <a:srgbClr val="C00000"/>
                </a:solidFill>
              </a:rPr>
              <a:t>sono alla ricerca di un senso per continuare a vivere</a:t>
            </a:r>
            <a:r>
              <a:rPr lang="it-IT" sz="2400" dirty="0" smtClean="0"/>
              <a:t>. Abbiamo qualcosa da offrire a questi nostri concittadini?</a:t>
            </a:r>
          </a:p>
          <a:p>
            <a:r>
              <a:rPr lang="it-IT" sz="2400" b="1" dirty="0" smtClean="0">
                <a:solidFill>
                  <a:srgbClr val="C00000"/>
                </a:solidFill>
              </a:rPr>
              <a:t>Non siamo di fronte ad un vuoto spirituale</a:t>
            </a:r>
            <a:r>
              <a:rPr lang="it-IT" sz="2400" dirty="0" smtClean="0"/>
              <a:t>. Cosa c’è nel profondo del cuore delle persone? </a:t>
            </a:r>
          </a:p>
          <a:p>
            <a:r>
              <a:rPr lang="it-IT" sz="2400" dirty="0" smtClean="0"/>
              <a:t>Non possiamo limitare l’annuncio alla liturgia e alla catechesi nelle forme classiche ma dobbiamo </a:t>
            </a:r>
            <a:r>
              <a:rPr lang="it-IT" sz="2400" b="1" dirty="0" smtClean="0">
                <a:solidFill>
                  <a:srgbClr val="C00000"/>
                </a:solidFill>
              </a:rPr>
              <a:t>sviluppare una pedagogia dell’incontro e del «colloqui spirituale» </a:t>
            </a:r>
            <a:r>
              <a:rPr lang="it-IT" sz="2400" dirty="0" smtClean="0"/>
              <a:t>nel grigiore del quotidiano. Come sappiamo tradurre questo al di fuori dei nostri ambienti? (</a:t>
            </a:r>
            <a:r>
              <a:rPr lang="it-IT" sz="2400" dirty="0" err="1" smtClean="0"/>
              <a:t>Theobald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Le nostre parole rischiano di non dire nulla alle persone. Il problema del linguaggio….</a:t>
            </a:r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8770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interruzioni della vita…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4903" y="2121408"/>
            <a:ext cx="10243345" cy="4050792"/>
          </a:xfrm>
        </p:spPr>
        <p:txBody>
          <a:bodyPr/>
          <a:lstStyle/>
          <a:p>
            <a:r>
              <a:rPr lang="it-IT" sz="2400" dirty="0" smtClean="0"/>
              <a:t>La quotidianità è fatta di routine…. Ma anche di </a:t>
            </a:r>
            <a:r>
              <a:rPr lang="it-IT" sz="2800" b="1" dirty="0" smtClean="0">
                <a:solidFill>
                  <a:srgbClr val="C00000"/>
                </a:solidFill>
              </a:rPr>
              <a:t>interruzioni</a:t>
            </a:r>
            <a:r>
              <a:rPr lang="it-IT" sz="2400" dirty="0" smtClean="0"/>
              <a:t> di questa normalità.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Le crisi legate alla </a:t>
            </a:r>
            <a:r>
              <a:rPr lang="it-IT" sz="2800" b="1" dirty="0" smtClean="0">
                <a:solidFill>
                  <a:srgbClr val="C00000"/>
                </a:solidFill>
              </a:rPr>
              <a:t>fragilità del corpo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Le crisi legate </a:t>
            </a:r>
            <a:r>
              <a:rPr lang="it-IT" sz="2800" b="1" dirty="0" smtClean="0">
                <a:solidFill>
                  <a:srgbClr val="C00000"/>
                </a:solidFill>
              </a:rPr>
              <a:t>alla fragilità dei nostri progetti</a:t>
            </a:r>
            <a:r>
              <a:rPr lang="it-IT" sz="2400" dirty="0" smtClean="0"/>
              <a:t>. Certe cose non dipendono solo da noi ma da un insieme di relazioni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b="1" dirty="0" smtClean="0">
                <a:solidFill>
                  <a:srgbClr val="C00000"/>
                </a:solidFill>
              </a:rPr>
              <a:t>Situazioni </a:t>
            </a:r>
            <a:r>
              <a:rPr lang="it-IT" sz="2800" b="1" dirty="0" smtClean="0">
                <a:solidFill>
                  <a:srgbClr val="C00000"/>
                </a:solidFill>
              </a:rPr>
              <a:t>di apertura possibili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smtClean="0"/>
              <a:t>come può essere un’esperienza di innamoramento, di amicizia, </a:t>
            </a:r>
            <a:r>
              <a:rPr lang="it-IT" sz="2400" dirty="0" err="1" smtClean="0"/>
              <a:t>etc</a:t>
            </a:r>
            <a:r>
              <a:rPr lang="it-IT" sz="2400" dirty="0" smtClean="0"/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Ascoltare vuol dire imparare </a:t>
            </a:r>
            <a:r>
              <a:rPr lang="it-IT" sz="2400" dirty="0" smtClean="0"/>
              <a:t>ad abitare le domande delle persone.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88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Legno</Template>
  <TotalTime>887</TotalTime>
  <Words>1796</Words>
  <Application>Microsoft Office PowerPoint</Application>
  <PresentationFormat>Widescreen</PresentationFormat>
  <Paragraphs>96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Rockwell</vt:lpstr>
      <vt:lpstr>Rockwell Condensed</vt:lpstr>
      <vt:lpstr>Wingdings</vt:lpstr>
      <vt:lpstr>Legno</vt:lpstr>
      <vt:lpstr>Continuare il cammino</vt:lpstr>
      <vt:lpstr>Evangelii Gaudium</vt:lpstr>
      <vt:lpstr>Evangelii Gaudium</vt:lpstr>
      <vt:lpstr>Evangelii gaudium</vt:lpstr>
      <vt:lpstr>Incertezza…. O precarietà?</vt:lpstr>
      <vt:lpstr>LA sfida</vt:lpstr>
      <vt:lpstr>Presentazione standard di PowerPoint</vt:lpstr>
      <vt:lpstr>Cercatori di Dio</vt:lpstr>
      <vt:lpstr>Le interruzioni della vita…</vt:lpstr>
      <vt:lpstr>Mondi da abitare… la nuova Nazareth</vt:lpstr>
      <vt:lpstr>Essere attrattivi</vt:lpstr>
      <vt:lpstr>Insieme…. protagonisti</vt:lpstr>
      <vt:lpstr>Lavorare insieme</vt:lpstr>
      <vt:lpstr>Formazione generativa</vt:lpstr>
      <vt:lpstr>Oltre il mito del gruppo</vt:lpstr>
      <vt:lpstr>Ascolto</vt:lpstr>
      <vt:lpstr>Fare insieme</vt:lpstr>
      <vt:lpstr>Progettazione partecipata</vt:lpstr>
      <vt:lpstr>Attività Pratica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Continuare il cammino</dc:title>
  <dc:creator>Utente Windows</dc:creator>
  <cp:lastModifiedBy>Utente Windows</cp:lastModifiedBy>
  <cp:revision>14</cp:revision>
  <dcterms:created xsi:type="dcterms:W3CDTF">2022-06-15T09:02:49Z</dcterms:created>
  <dcterms:modified xsi:type="dcterms:W3CDTF">2022-06-16T05:39:47Z</dcterms:modified>
</cp:coreProperties>
</file>